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3"/>
  </p:notesMasterIdLst>
  <p:sldIdLst>
    <p:sldId id="349" r:id="rId4"/>
    <p:sldId id="353" r:id="rId5"/>
    <p:sldId id="357" r:id="rId6"/>
    <p:sldId id="260" r:id="rId7"/>
    <p:sldId id="356" r:id="rId8"/>
    <p:sldId id="259" r:id="rId9"/>
    <p:sldId id="358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8" autoAdjust="0"/>
    <p:restoredTop sz="94660"/>
  </p:normalViewPr>
  <p:slideViewPr>
    <p:cSldViewPr snapToGrid="0" showGuides="1">
      <p:cViewPr>
        <p:scale>
          <a:sx n="111" d="100"/>
          <a:sy n="111" d="100"/>
        </p:scale>
        <p:origin x="1240" y="122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6" d="100"/>
          <a:sy n="156" d="100"/>
        </p:scale>
        <p:origin x="5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74EE22C-C639-7D49-A057-06DFBD112C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B3D012-D5A6-194B-9B60-3970B23F4E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00EE333-DBF1-7F47-A47E-B809F33EE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4689E5-50DE-5140-81FE-D8FEACAA9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8207F1F-475B-2E47-9498-787944A5D7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E57D5B-E22C-1E47-86E1-E73A322C5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4120B2-2C79-8A40-84EE-E072E57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6CB4E1-1FEC-764D-B388-66CB91D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964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4120B2-2C79-8A40-84EE-E072E57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6CB4E1-1FEC-764D-B388-66CB91D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C0C6AF6-C961-4E43-82F3-D475D553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694735-D92B-974D-B405-A50FFFF3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3EAC45F-E93D-FB45-8C1F-27E8CBF8D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B79338-B526-C04E-9F1F-C7550DA30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AF11FFA-D57F-7843-8D76-A43A4D481E2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36951EE-FA67-9142-B590-F03DC30A9B2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DD85638-011C-8542-847C-422950DCA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D0DF54-5B36-DF4C-871B-51B80C471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0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350C939-E532-DF4D-AEA1-4D7CA2C5F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3" name="標題版面配置區 2">
            <a:extLst>
              <a:ext uri="{FF2B5EF4-FFF2-40B4-BE49-F238E27FC236}">
                <a16:creationId xmlns:a16="http://schemas.microsoft.com/office/drawing/2014/main" id="{036AF491-89C5-B34A-BE32-70DC55CA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4F7E4-27E7-7347-9DCA-B949842E1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87BF5F-C0D4-6144-B22B-E6FB9898AD3D}"/>
              </a:ext>
            </a:extLst>
          </p:cNvPr>
          <p:cNvSpPr/>
          <p:nvPr userDrawn="1"/>
        </p:nvSpPr>
        <p:spPr>
          <a:xfrm>
            <a:off x="0" y="0"/>
            <a:ext cx="12192000" cy="12961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D90FD-3E28-4722-97C4-8CCC735E8F08}"/>
              </a:ext>
            </a:extLst>
          </p:cNvPr>
          <p:cNvSpPr txBox="1"/>
          <p:nvPr/>
        </p:nvSpPr>
        <p:spPr>
          <a:xfrm>
            <a:off x="6095931" y="3429000"/>
            <a:ext cx="57414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" altLang="zh-TW" sz="4400" dirty="0">
                <a:solidFill>
                  <a:schemeClr val="bg1"/>
                </a:solidFill>
                <a:latin typeface="Courier" pitchFamily="2" charset="0"/>
              </a:rPr>
              <a:t>Using HLS IP in a Zynq SoC Design</a:t>
            </a:r>
            <a:endParaRPr lang="en" altLang="zh-TW" sz="4400" b="1" dirty="0">
              <a:solidFill>
                <a:schemeClr val="bg1"/>
              </a:solidFill>
              <a:latin typeface="Courier" pitchFamily="2" charset="0"/>
              <a:ea typeface="STHupo" panose="02010800040101010101" pitchFamily="2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E22EC9-32B2-4C76-BCA0-9B27E0E418E1}"/>
              </a:ext>
            </a:extLst>
          </p:cNvPr>
          <p:cNvSpPr txBox="1"/>
          <p:nvPr/>
        </p:nvSpPr>
        <p:spPr>
          <a:xfrm>
            <a:off x="6096000" y="5688449"/>
            <a:ext cx="574138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R09921132 </a:t>
            </a:r>
            <a:r>
              <a:rPr lang="ko-KR" altLang="en-US" sz="2800" dirty="0" err="1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劉彥甫</a:t>
            </a:r>
            <a:endParaRPr lang="en" altLang="zh-TW" sz="2800" dirty="0">
              <a:solidFill>
                <a:schemeClr val="bg1"/>
              </a:solidFill>
            </a:endParaRPr>
          </a:p>
          <a:p>
            <a:pPr algn="r"/>
            <a:r>
              <a:rPr lang="en" altLang="zh-TW" sz="2800" b="1" dirty="0">
                <a:solidFill>
                  <a:schemeClr val="bg1"/>
                </a:solidFill>
                <a:latin typeface="Courier" pitchFamily="2" charset="0"/>
                <a:ea typeface="STHupo" panose="02010800040101010101" pitchFamily="2" charset="-122"/>
              </a:rPr>
              <a:t>Lab #A - UG871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F228D6-0DD0-334A-9276-0AF2255CC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86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054" y="339509"/>
            <a:ext cx="11573197" cy="724247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  <a:latin typeface="+mn-lt"/>
              </a:rPr>
              <a:t>How to do Analysis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F74798-D754-E94E-B891-6A6F01236031}"/>
              </a:ext>
            </a:extLst>
          </p:cNvPr>
          <p:cNvGrpSpPr/>
          <p:nvPr/>
        </p:nvGrpSpPr>
        <p:grpSpPr>
          <a:xfrm>
            <a:off x="592275" y="2047448"/>
            <a:ext cx="5111539" cy="4308902"/>
            <a:chOff x="6210391" y="2012906"/>
            <a:chExt cx="5111539" cy="430890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56FDE4D-C77D-0D4B-B25D-97DEF4AA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391" y="2012906"/>
              <a:ext cx="2692999" cy="377727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936DA08-8757-0E48-BF9D-C64E46CE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3390" y="3536277"/>
              <a:ext cx="1790730" cy="227117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9461F67-F110-014A-A001-A3AC817EE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3390" y="2012906"/>
              <a:ext cx="2418540" cy="322793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18383CCA-31B7-DB4F-987D-AB856A679E4B}"/>
                </a:ext>
              </a:extLst>
            </p:cNvPr>
            <p:cNvCxnSpPr/>
            <p:nvPr/>
          </p:nvCxnSpPr>
          <p:spPr>
            <a:xfrm flipV="1">
              <a:off x="7339747" y="5824718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4818C3C1-F040-F542-9024-59D58C446831}"/>
                </a:ext>
              </a:extLst>
            </p:cNvPr>
            <p:cNvCxnSpPr/>
            <p:nvPr/>
          </p:nvCxnSpPr>
          <p:spPr>
            <a:xfrm flipV="1">
              <a:off x="7927868" y="5824718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04913C13-2085-374B-8A91-F2B224B22920}"/>
                </a:ext>
              </a:extLst>
            </p:cNvPr>
            <p:cNvCxnSpPr/>
            <p:nvPr/>
          </p:nvCxnSpPr>
          <p:spPr>
            <a:xfrm flipV="1">
              <a:off x="7123932" y="2835019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FDB7150F-9E33-EF4E-9A23-547F54FA8EA0}"/>
                </a:ext>
              </a:extLst>
            </p:cNvPr>
            <p:cNvCxnSpPr/>
            <p:nvPr/>
          </p:nvCxnSpPr>
          <p:spPr>
            <a:xfrm flipV="1">
              <a:off x="10474001" y="2337929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E69C4EB-4570-7F42-AABB-0B14D50A6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99" y="3276808"/>
            <a:ext cx="6423302" cy="2582452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A295315-65AB-E245-9A66-593F5B4B01B8}"/>
              </a:ext>
            </a:extLst>
          </p:cNvPr>
          <p:cNvCxnSpPr>
            <a:cxnSpLocks/>
          </p:cNvCxnSpPr>
          <p:nvPr/>
        </p:nvCxnSpPr>
        <p:spPr>
          <a:xfrm flipV="1">
            <a:off x="7364135" y="4184650"/>
            <a:ext cx="262215" cy="3833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7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4CF7F1E-CDE4-A848-9709-869516685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System design in </a:t>
            </a:r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E47349-CAFA-2B43-AD69-917C670D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3429875-0D61-2042-9F51-0791D27BAAB3}"/>
              </a:ext>
            </a:extLst>
          </p:cNvPr>
          <p:cNvGrpSpPr/>
          <p:nvPr/>
        </p:nvGrpSpPr>
        <p:grpSpPr>
          <a:xfrm>
            <a:off x="0" y="1384004"/>
            <a:ext cx="12192000" cy="2589709"/>
            <a:chOff x="0" y="2737395"/>
            <a:chExt cx="12192000" cy="258970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3D7C48D-AEE6-6C40-9A6E-CDF75890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37395"/>
              <a:ext cx="12192000" cy="2589709"/>
            </a:xfrm>
            <a:prstGeom prst="rect">
              <a:avLst/>
            </a:prstGeom>
          </p:spPr>
        </p:pic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9C6996C4-4D0B-0A4F-80FD-337DD2C60DFE}"/>
                </a:ext>
              </a:extLst>
            </p:cNvPr>
            <p:cNvCxnSpPr/>
            <p:nvPr/>
          </p:nvCxnSpPr>
          <p:spPr>
            <a:xfrm flipV="1">
              <a:off x="2322235" y="3363071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04B88789-3E7C-D145-BC02-B628F8B04D03}"/>
                </a:ext>
              </a:extLst>
            </p:cNvPr>
            <p:cNvCxnSpPr/>
            <p:nvPr/>
          </p:nvCxnSpPr>
          <p:spPr>
            <a:xfrm flipV="1">
              <a:off x="3865285" y="3979021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1F97D5E-13DE-F44E-8ED4-1AFA28390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9" y="3720906"/>
            <a:ext cx="3015682" cy="2635444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410968F-C30D-8F4A-9E31-FF711D4B78E7}"/>
              </a:ext>
            </a:extLst>
          </p:cNvPr>
          <p:cNvCxnSpPr>
            <a:cxnSpLocks/>
          </p:cNvCxnSpPr>
          <p:nvPr/>
        </p:nvCxnSpPr>
        <p:spPr>
          <a:xfrm flipH="1">
            <a:off x="2032001" y="5086350"/>
            <a:ext cx="634999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3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1467113-4403-B342-A6D9-434782A84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" altLang="zh-TW" dirty="0"/>
              <a:t>Interrupt or not in Vitis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4D9B56-6C5B-F545-9881-72C2FCBC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E2F728-362E-2344-969D-548A1393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t="40832" r="42072" b="28890"/>
          <a:stretch/>
        </p:blipFill>
        <p:spPr>
          <a:xfrm>
            <a:off x="733493" y="2235200"/>
            <a:ext cx="5362507" cy="332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1C9F63-0121-E840-85F2-FC507166B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4032250"/>
            <a:ext cx="4280462" cy="1530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E99B99-7489-1E4F-BEF1-F8B65529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2608254"/>
            <a:ext cx="4057650" cy="1260491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EA7AC523-5907-EB4E-9533-564A6B264320}"/>
              </a:ext>
            </a:extLst>
          </p:cNvPr>
          <p:cNvCxnSpPr>
            <a:cxnSpLocks/>
          </p:cNvCxnSpPr>
          <p:nvPr/>
        </p:nvCxnSpPr>
        <p:spPr>
          <a:xfrm>
            <a:off x="4356101" y="4184650"/>
            <a:ext cx="1739899" cy="406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26EBE48-ADC1-A140-A63D-47E50FEDD338}"/>
              </a:ext>
            </a:extLst>
          </p:cNvPr>
          <p:cNvCxnSpPr>
            <a:cxnSpLocks/>
          </p:cNvCxnSpPr>
          <p:nvPr/>
        </p:nvCxnSpPr>
        <p:spPr>
          <a:xfrm>
            <a:off x="3810001" y="3225800"/>
            <a:ext cx="2300126" cy="12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48FEB4-605D-4448-95F3-149DD3E60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FF0A74A2-96F3-694D-9671-2127D19974AE}"/>
              </a:ext>
            </a:extLst>
          </p:cNvPr>
          <p:cNvGrpSpPr/>
          <p:nvPr/>
        </p:nvGrpSpPr>
        <p:grpSpPr>
          <a:xfrm>
            <a:off x="3752850" y="4538485"/>
            <a:ext cx="5266137" cy="2533210"/>
            <a:chOff x="756138" y="875593"/>
            <a:chExt cx="4865922" cy="2533210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0240E5F7-6588-5941-B94B-158837510157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07A03763-ED52-B04D-B1A4-FF503F5A13C0}"/>
                </a:ext>
              </a:extLst>
            </p:cNvPr>
            <p:cNvGrpSpPr/>
            <p:nvPr/>
          </p:nvGrpSpPr>
          <p:grpSpPr>
            <a:xfrm>
              <a:off x="1780789" y="875593"/>
              <a:ext cx="3841271" cy="1478839"/>
              <a:chOff x="910351" y="947386"/>
              <a:chExt cx="3841271" cy="1478839"/>
            </a:xfrm>
          </p:grpSpPr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27018450-5585-BC4E-9541-8F15667BAB4F}"/>
                  </a:ext>
                </a:extLst>
              </p:cNvPr>
              <p:cNvSpPr txBox="1"/>
              <p:nvPr/>
            </p:nvSpPr>
            <p:spPr>
              <a:xfrm>
                <a:off x="910351" y="947386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Lab2 FFT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5CA231A6-FA36-B246-9057-9EAB1181E79B}"/>
                  </a:ext>
                </a:extLst>
              </p:cNvPr>
              <p:cNvSpPr txBox="1"/>
              <p:nvPr/>
            </p:nvSpPr>
            <p:spPr>
              <a:xfrm>
                <a:off x="1053147" y="1410562"/>
                <a:ext cx="364784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Data Accelerate in Vitis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26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9AB5C7-79BB-1843-8C8E-B9A39AD14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HLS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50F289-2F46-8C49-B1A3-3F059D2E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14</a:t>
            </a:fld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E989C4-1A35-6E4E-B104-7CAACFBD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9" y="1737924"/>
            <a:ext cx="5024531" cy="40723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D5832F-755C-774D-A080-12973AB377A3}"/>
              </a:ext>
            </a:extLst>
          </p:cNvPr>
          <p:cNvSpPr txBox="1"/>
          <p:nvPr/>
        </p:nvSpPr>
        <p:spPr>
          <a:xfrm>
            <a:off x="2940526" y="59870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Front end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7426D14-3EC7-D54F-B418-9F290165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70" y="1737924"/>
            <a:ext cx="5024531" cy="403639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AF968D-61C7-BA49-9D53-50F5F1E6BCBE}"/>
              </a:ext>
            </a:extLst>
          </p:cNvPr>
          <p:cNvSpPr txBox="1"/>
          <p:nvPr/>
        </p:nvSpPr>
        <p:spPr>
          <a:xfrm>
            <a:off x="8445977" y="59859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Back end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63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  <a:latin typeface="+mn-lt"/>
              </a:rPr>
              <a:t>How to do System Design in </a:t>
            </a:r>
            <a:r>
              <a:rPr lang="en-US" altLang="ko-KR" sz="4400" dirty="0" err="1">
                <a:solidFill>
                  <a:schemeClr val="tx1"/>
                </a:solidFill>
                <a:latin typeface="+mn-lt"/>
              </a:rPr>
              <a:t>vivado</a:t>
            </a:r>
            <a:endParaRPr lang="en-US" altLang="ko-KR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4A7C3-2089-5D4B-A59F-169FB6775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5"/>
          <a:stretch/>
        </p:blipFill>
        <p:spPr>
          <a:xfrm>
            <a:off x="0" y="1784350"/>
            <a:ext cx="12192000" cy="34813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4181D2-2403-8746-B51B-4FDF51F4D415}"/>
              </a:ext>
            </a:extLst>
          </p:cNvPr>
          <p:cNvSpPr txBox="1"/>
          <p:nvPr/>
        </p:nvSpPr>
        <p:spPr>
          <a:xfrm>
            <a:off x="5383785" y="5441692"/>
            <a:ext cx="18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RealFFT</a:t>
            </a:r>
            <a:r>
              <a:rPr kumimoji="1" lang="en-US" altLang="zh-TW" dirty="0"/>
              <a:t> module</a:t>
            </a:r>
          </a:p>
          <a:p>
            <a:r>
              <a:rPr kumimoji="1" lang="en-US" altLang="zh-TW" dirty="0"/>
              <a:t>(one </a:t>
            </a:r>
            <a:r>
              <a:rPr kumimoji="1" lang="en-US" altLang="zh-TW" dirty="0" err="1"/>
              <a:t>hierachy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26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62CCE5F-BDC6-F540-88A4-C3F16E937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System Design in </a:t>
            </a:r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AE35A4-8612-1F4C-95D9-A30BC766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ED05A2-0F92-E146-A773-200844DA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324"/>
            <a:ext cx="12192000" cy="46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5D7DAB-334E-5241-AB6B-BAB668382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Data Accelerate in Vitis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DA6F1A-5629-4F45-8B49-6F043CED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776FA1-4E95-AD40-8486-8A5818FB9C03}"/>
              </a:ext>
            </a:extLst>
          </p:cNvPr>
          <p:cNvSpPr txBox="1"/>
          <p:nvPr/>
        </p:nvSpPr>
        <p:spPr>
          <a:xfrm>
            <a:off x="533400" y="1619250"/>
            <a:ext cx="1069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/>
              <a:t>Export hardware platform .</a:t>
            </a:r>
            <a:r>
              <a:rPr kumimoji="1" lang="en-US" altLang="zh-TW" dirty="0" err="1"/>
              <a:t>xsa</a:t>
            </a:r>
            <a:r>
              <a:rPr kumimoji="1" lang="en-US" altLang="zh-TW" dirty="0"/>
              <a:t> file in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(including bitstream).</a:t>
            </a:r>
          </a:p>
          <a:p>
            <a:pPr marL="342900" indent="-342900">
              <a:buAutoNum type="arabicPeriod"/>
            </a:pPr>
            <a:r>
              <a:rPr kumimoji="1" lang="en-US" altLang="zh-TW" dirty="0"/>
              <a:t>Create a Vitis Platform project.</a:t>
            </a:r>
          </a:p>
          <a:p>
            <a:pPr marL="342900" indent="-342900">
              <a:buAutoNum type="arabicPeriod"/>
            </a:pPr>
            <a:r>
              <a:rPr kumimoji="1" lang="en-US" altLang="zh-TW" dirty="0"/>
              <a:t>Create a application.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658301-D574-FE44-8B65-B61E1E12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981027"/>
            <a:ext cx="3515456" cy="3177972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A83D79-A1F3-C344-BD92-E500D87EBD18}"/>
              </a:ext>
            </a:extLst>
          </p:cNvPr>
          <p:cNvCxnSpPr>
            <a:cxnSpLocks/>
          </p:cNvCxnSpPr>
          <p:nvPr/>
        </p:nvCxnSpPr>
        <p:spPr>
          <a:xfrm flipH="1">
            <a:off x="1879602" y="3867150"/>
            <a:ext cx="488948" cy="4255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D4FF2733-93E8-AF41-BA83-ADDF9C42C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94"/>
          <a:stretch/>
        </p:blipFill>
        <p:spPr>
          <a:xfrm>
            <a:off x="2556606" y="2991504"/>
            <a:ext cx="4542696" cy="3167495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06FF9BF-0DDF-3246-B65A-24DCA2505A5C}"/>
              </a:ext>
            </a:extLst>
          </p:cNvPr>
          <p:cNvCxnSpPr>
            <a:cxnSpLocks/>
          </p:cNvCxnSpPr>
          <p:nvPr/>
        </p:nvCxnSpPr>
        <p:spPr>
          <a:xfrm flipH="1" flipV="1">
            <a:off x="3340102" y="3509426"/>
            <a:ext cx="673098" cy="6451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3D232F25-DBB4-5040-A5AB-6761F699B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22"/>
          <a:stretch/>
        </p:blipFill>
        <p:spPr>
          <a:xfrm>
            <a:off x="7116171" y="2981027"/>
            <a:ext cx="2849158" cy="14070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372F67E-0451-E746-A0D8-1D94C99BB4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3" b="62129"/>
          <a:stretch/>
        </p:blipFill>
        <p:spPr>
          <a:xfrm>
            <a:off x="7171786" y="4314744"/>
            <a:ext cx="3829975" cy="1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7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17E4E00-F825-3B4F-9A6B-0B4127C48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TW" dirty="0"/>
              <a:t>GitHub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C4D0F8-80CB-354C-B8E8-E9C974FC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21C062-0A37-7047-8CF0-73C1983EAD48}"/>
              </a:ext>
            </a:extLst>
          </p:cNvPr>
          <p:cNvSpPr/>
          <p:nvPr/>
        </p:nvSpPr>
        <p:spPr>
          <a:xfrm>
            <a:off x="546904" y="1747777"/>
            <a:ext cx="80636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00" dirty="0">
                <a:solidFill>
                  <a:srgbClr val="777777"/>
                </a:solidFill>
                <a:latin typeface="Menlo" panose="020B0609030804020204" pitchFamily="49" charset="0"/>
              </a:rPr>
              <a:t>#</a:t>
            </a:r>
            <a:r>
              <a:rPr lang="en" altLang="zh-TW" sz="900" dirty="0">
                <a:solidFill>
                  <a:srgbClr val="AA3731"/>
                </a:solidFill>
                <a:latin typeface="Menlo" panose="020B0609030804020204" pitchFamily="49" charset="0"/>
              </a:rPr>
              <a:t> </a:t>
            </a:r>
            <a:r>
              <a:rPr lang="en" altLang="zh-TW" sz="900" b="1" dirty="0">
                <a:solidFill>
                  <a:srgbClr val="AA3731"/>
                </a:solidFill>
                <a:latin typeface="Menlo" panose="020B0609030804020204" pitchFamily="49" charset="0"/>
              </a:rPr>
              <a:t>The file hierarchy is: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b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" altLang="zh-TW" sz="900" dirty="0">
                <a:solidFill>
                  <a:srgbClr val="777777"/>
                </a:solidFill>
                <a:latin typeface="Menlo" panose="020B0609030804020204" pitchFamily="49" charset="0"/>
              </a:rPr>
              <a:t>```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├── Lab1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vitis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├── hello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hello_system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└── pynq_laba_1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vitis_hls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└── use_ip_on_zynq_lab1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vivado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hls_ip_zynq_lab1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├── Lab2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vitis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├── hello_system_2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├── hello_system_2_system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└── pynq_lab2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vitis_hls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├── zynq_lab_2_2020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│   └── zynq_lab_2_2020_be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vivado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hls_ip_zynq_lab2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├──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Reference_code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Using_IP_with_Zynq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├── lab1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│   └── lab2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└── </a:t>
            </a:r>
            <a:r>
              <a:rPr lang="en" altLang="zh-TW" sz="900" dirty="0" err="1">
                <a:solidFill>
                  <a:srgbClr val="333333"/>
                </a:solidFill>
                <a:latin typeface="Menlo" panose="020B0609030804020204" pitchFamily="49" charset="0"/>
              </a:rPr>
              <a:t>Slide_report</a:t>
            </a:r>
            <a:endParaRPr lang="en" altLang="zh-TW" sz="90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├── Lab_A_R09921132_</a:t>
            </a:r>
            <a:r>
              <a:rPr lang="zh-TW" altLang="en-US" sz="900" dirty="0">
                <a:solidFill>
                  <a:srgbClr val="333333"/>
                </a:solidFill>
                <a:latin typeface="Menlo" panose="020B0609030804020204" pitchFamily="49" charset="0"/>
              </a:rPr>
              <a:t>劉彥甫</a:t>
            </a:r>
            <a:r>
              <a:rPr lang="en-US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.</a:t>
            </a:r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pdf</a:t>
            </a:r>
          </a:p>
          <a:p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└── Lab_A_R09921132_</a:t>
            </a:r>
            <a:r>
              <a:rPr lang="zh-TW" altLang="en-US" sz="900" dirty="0">
                <a:solidFill>
                  <a:srgbClr val="333333"/>
                </a:solidFill>
                <a:latin typeface="Menlo" panose="020B0609030804020204" pitchFamily="49" charset="0"/>
              </a:rPr>
              <a:t>劉彥甫</a:t>
            </a:r>
            <a:r>
              <a:rPr lang="en-US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.</a:t>
            </a:r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pptx</a:t>
            </a:r>
          </a:p>
          <a:p>
            <a:b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" altLang="zh-TW" sz="900" dirty="0">
                <a:solidFill>
                  <a:srgbClr val="333333"/>
                </a:solidFill>
                <a:latin typeface="Menlo" panose="020B0609030804020204" pitchFamily="49" charset="0"/>
              </a:rPr>
              <a:t>24 directories, 2 files</a:t>
            </a:r>
          </a:p>
          <a:p>
            <a:r>
              <a:rPr lang="en" altLang="zh-TW" sz="900" dirty="0">
                <a:solidFill>
                  <a:srgbClr val="777777"/>
                </a:solidFill>
                <a:latin typeface="Menlo" panose="020B0609030804020204" pitchFamily="49" charset="0"/>
              </a:rPr>
              <a:t>```</a:t>
            </a:r>
            <a:endParaRPr lang="en" altLang="zh-TW" sz="9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659E75-AAA3-7441-846E-96A312CA0358}"/>
              </a:ext>
            </a:extLst>
          </p:cNvPr>
          <p:cNvSpPr/>
          <p:nvPr/>
        </p:nvSpPr>
        <p:spPr>
          <a:xfrm>
            <a:off x="546904" y="6195325"/>
            <a:ext cx="8701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https://github.com/Waxpple/Using-HLS-IP-in-a-Zynq-Soc-Design</a:t>
            </a:r>
          </a:p>
        </p:txBody>
      </p:sp>
    </p:spTree>
    <p:extLst>
      <p:ext uri="{BB962C8B-B14F-4D97-AF65-F5344CB8AC3E}">
        <p14:creationId xmlns:p14="http://schemas.microsoft.com/office/powerpoint/2010/main" val="388103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8799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81929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3EA525-EDDC-6846-AD76-714BD2A00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75063" y="871012"/>
            <a:ext cx="2943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Courier" pitchFamily="2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096000" y="1112867"/>
            <a:ext cx="5320937" cy="2539776"/>
            <a:chOff x="756138" y="869027"/>
            <a:chExt cx="4916558" cy="2539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E97F1F-60CF-46F5-A856-4F4172FF2478}"/>
                </a:ext>
              </a:extLst>
            </p:cNvPr>
            <p:cNvGrpSpPr/>
            <p:nvPr/>
          </p:nvGrpSpPr>
          <p:grpSpPr>
            <a:xfrm>
              <a:off x="1730154" y="869027"/>
              <a:ext cx="3942542" cy="1160553"/>
              <a:chOff x="859716" y="940820"/>
              <a:chExt cx="3942542" cy="11605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EF3D05-DBED-477E-AB55-60CAC33E919F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94254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</a:t>
                </a:r>
                <a:endParaRPr lang="ko-KR" altLang="en-US" sz="24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9CA4B-818D-4FC2-B606-12A65F5454AA}"/>
                  </a:ext>
                </a:extLst>
              </p:cNvPr>
              <p:cNvSpPr txBox="1"/>
              <p:nvPr/>
            </p:nvSpPr>
            <p:spPr>
              <a:xfrm>
                <a:off x="1053147" y="1455042"/>
                <a:ext cx="364784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Introduction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 Board settings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 for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30930-E28C-4495-AA16-BE8B4280B144}"/>
              </a:ext>
            </a:extLst>
          </p:cNvPr>
          <p:cNvGrpSpPr/>
          <p:nvPr/>
        </p:nvGrpSpPr>
        <p:grpSpPr>
          <a:xfrm>
            <a:off x="6096000" y="2866843"/>
            <a:ext cx="5211337" cy="2539776"/>
            <a:chOff x="756138" y="869027"/>
            <a:chExt cx="4815287" cy="25397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42D83-6D94-4C7D-AF7E-6001991A5C32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2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BA2892-A556-4744-9932-E2E0F8642398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5094A-1E53-4834-909E-E39252592B06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Lab1 MAC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65188-9BE9-4313-A539-6528A964AACD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Analysis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Interrupt or not in Vitis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7F79A-37DD-44B2-A79B-C1F933227444}"/>
              </a:ext>
            </a:extLst>
          </p:cNvPr>
          <p:cNvGrpSpPr/>
          <p:nvPr/>
        </p:nvGrpSpPr>
        <p:grpSpPr>
          <a:xfrm>
            <a:off x="6096000" y="4627385"/>
            <a:ext cx="5266137" cy="2533210"/>
            <a:chOff x="756138" y="875593"/>
            <a:chExt cx="4865922" cy="25332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90E45A-078D-4537-9792-CA96313E8A83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1788B9-34D0-4F5E-9380-FC1E0446DF97}"/>
                </a:ext>
              </a:extLst>
            </p:cNvPr>
            <p:cNvGrpSpPr/>
            <p:nvPr/>
          </p:nvGrpSpPr>
          <p:grpSpPr>
            <a:xfrm>
              <a:off x="1780789" y="875593"/>
              <a:ext cx="3841271" cy="1478839"/>
              <a:chOff x="910351" y="947386"/>
              <a:chExt cx="3841271" cy="14788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0D166-6C32-4520-819F-B1AB80AB2B38}"/>
                  </a:ext>
                </a:extLst>
              </p:cNvPr>
              <p:cNvSpPr txBox="1"/>
              <p:nvPr/>
            </p:nvSpPr>
            <p:spPr>
              <a:xfrm>
                <a:off x="910351" y="947386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Lab2 FFT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49DD5E-A68F-4ACA-895F-B6F1AFD2783A}"/>
                  </a:ext>
                </a:extLst>
              </p:cNvPr>
              <p:cNvSpPr txBox="1"/>
              <p:nvPr/>
            </p:nvSpPr>
            <p:spPr>
              <a:xfrm>
                <a:off x="1053147" y="1410562"/>
                <a:ext cx="364784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Data Streaming in Vitis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E4E2BD-0FB9-3447-A744-CFD2D83B1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CBE48-D706-DB4E-A190-5E0B134DC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3</a:t>
            </a:fld>
            <a:endParaRPr kumimoji="1" lang="zh-TW" altLang="en-US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1D85D454-0643-F247-96BF-2157ED12C94A}"/>
              </a:ext>
            </a:extLst>
          </p:cNvPr>
          <p:cNvGrpSpPr/>
          <p:nvPr/>
        </p:nvGrpSpPr>
        <p:grpSpPr>
          <a:xfrm>
            <a:off x="3435531" y="4561812"/>
            <a:ext cx="5320937" cy="2539776"/>
            <a:chOff x="756138" y="869027"/>
            <a:chExt cx="4916558" cy="2539776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5BF95FC-801C-3E44-93AE-F0B9251E51C8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6208B88E-C478-C547-AC2B-1CDFB073E6B1}"/>
                </a:ext>
              </a:extLst>
            </p:cNvPr>
            <p:cNvGrpSpPr/>
            <p:nvPr/>
          </p:nvGrpSpPr>
          <p:grpSpPr>
            <a:xfrm>
              <a:off x="1730154" y="869027"/>
              <a:ext cx="3942542" cy="1160553"/>
              <a:chOff x="859716" y="940820"/>
              <a:chExt cx="3942542" cy="1160553"/>
            </a:xfrm>
          </p:grpSpPr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604E4FE6-EBDD-D44E-866C-3B9330D82EBC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94254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</a:t>
                </a:r>
                <a:endParaRPr lang="ko-KR" altLang="en-US" sz="24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94E3A128-5B04-2B47-8907-841161A3DCD0}"/>
                  </a:ext>
                </a:extLst>
              </p:cNvPr>
              <p:cNvSpPr txBox="1"/>
              <p:nvPr/>
            </p:nvSpPr>
            <p:spPr>
              <a:xfrm>
                <a:off x="1053147" y="1455042"/>
                <a:ext cx="364784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Introduction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 Board settings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 for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6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sz="3200" dirty="0"/>
              <a:t> hardware design to software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C3E9E-4EC3-4821-BCA4-B0D1D847EBF4}"/>
              </a:ext>
            </a:extLst>
          </p:cNvPr>
          <p:cNvSpPr/>
          <p:nvPr/>
        </p:nvSpPr>
        <p:spPr>
          <a:xfrm>
            <a:off x="1891383" y="3758848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932ED-1652-49F2-AA72-F2FDE7719792}"/>
              </a:ext>
            </a:extLst>
          </p:cNvPr>
          <p:cNvSpPr/>
          <p:nvPr/>
        </p:nvSpPr>
        <p:spPr>
          <a:xfrm>
            <a:off x="5099848" y="3761240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9CB70-36B2-402F-B95A-7CFC8B8BCAA4}"/>
              </a:ext>
            </a:extLst>
          </p:cNvPr>
          <p:cNvSpPr/>
          <p:nvPr/>
        </p:nvSpPr>
        <p:spPr>
          <a:xfrm>
            <a:off x="8195057" y="3758848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4FDFE5-080A-4A24-910B-F74E3769E550}"/>
              </a:ext>
            </a:extLst>
          </p:cNvPr>
          <p:cNvSpPr/>
          <p:nvPr/>
        </p:nvSpPr>
        <p:spPr>
          <a:xfrm>
            <a:off x="1891383" y="426524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EBA7746-82E3-4615-B9BD-423CDE591D07}"/>
              </a:ext>
            </a:extLst>
          </p:cNvPr>
          <p:cNvSpPr/>
          <p:nvPr/>
        </p:nvSpPr>
        <p:spPr>
          <a:xfrm>
            <a:off x="5099848" y="4267632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9295-0DF0-4B74-9C21-C8C671297339}"/>
              </a:ext>
            </a:extLst>
          </p:cNvPr>
          <p:cNvSpPr/>
          <p:nvPr/>
        </p:nvSpPr>
        <p:spPr>
          <a:xfrm>
            <a:off x="8195057" y="426524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D5ED09-C595-4AEF-A3BF-93A0C1A8F9AB}"/>
              </a:ext>
            </a:extLst>
          </p:cNvPr>
          <p:cNvSpPr/>
          <p:nvPr/>
        </p:nvSpPr>
        <p:spPr>
          <a:xfrm>
            <a:off x="5805360" y="5873694"/>
            <a:ext cx="704312" cy="692066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131E7C-B85B-41D0-8B12-AB2D07CDD6DC}"/>
              </a:ext>
            </a:extLst>
          </p:cNvPr>
          <p:cNvSpPr txBox="1">
            <a:spLocks/>
          </p:cNvSpPr>
          <p:nvPr/>
        </p:nvSpPr>
        <p:spPr>
          <a:xfrm>
            <a:off x="2125383" y="431442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54C7F-7BFA-4E4E-94B9-63DB6123A4F0}"/>
              </a:ext>
            </a:extLst>
          </p:cNvPr>
          <p:cNvSpPr txBox="1"/>
          <p:nvPr/>
        </p:nvSpPr>
        <p:spPr>
          <a:xfrm>
            <a:off x="2125383" y="4630728"/>
            <a:ext cx="165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C/C++ to fast build a function correct hardware with fast design space exploration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596EF40-92F6-4BF2-A6FD-A904AD5B0FA3}"/>
              </a:ext>
            </a:extLst>
          </p:cNvPr>
          <p:cNvSpPr txBox="1">
            <a:spLocks/>
          </p:cNvSpPr>
          <p:nvPr/>
        </p:nvSpPr>
        <p:spPr>
          <a:xfrm>
            <a:off x="2125383" y="386701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Vitis_HLS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2BA9D51D-4B34-494B-94FD-FC9C972824D5}"/>
              </a:ext>
            </a:extLst>
          </p:cNvPr>
          <p:cNvSpPr txBox="1">
            <a:spLocks/>
          </p:cNvSpPr>
          <p:nvPr/>
        </p:nvSpPr>
        <p:spPr>
          <a:xfrm>
            <a:off x="5333848" y="4316817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6D03A-F267-4451-A516-A08C83ED7B84}"/>
              </a:ext>
            </a:extLst>
          </p:cNvPr>
          <p:cNvSpPr txBox="1"/>
          <p:nvPr/>
        </p:nvSpPr>
        <p:spPr>
          <a:xfrm>
            <a:off x="5333848" y="4633120"/>
            <a:ext cx="16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block diagram to build a system architecture with IPs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1CFCFE6-B26F-45CE-AFF7-5976AF61CFB8}"/>
              </a:ext>
            </a:extLst>
          </p:cNvPr>
          <p:cNvSpPr txBox="1">
            <a:spLocks/>
          </p:cNvSpPr>
          <p:nvPr/>
        </p:nvSpPr>
        <p:spPr>
          <a:xfrm>
            <a:off x="5333848" y="3869406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Vivado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B2CEAB5-1B15-4F4E-86CE-0FD88B5E8242}"/>
              </a:ext>
            </a:extLst>
          </p:cNvPr>
          <p:cNvSpPr txBox="1">
            <a:spLocks/>
          </p:cNvSpPr>
          <p:nvPr/>
        </p:nvSpPr>
        <p:spPr>
          <a:xfrm>
            <a:off x="8429057" y="431442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D5D36-7C04-49E9-A039-95A6081EF456}"/>
              </a:ext>
            </a:extLst>
          </p:cNvPr>
          <p:cNvSpPr txBox="1"/>
          <p:nvPr/>
        </p:nvSpPr>
        <p:spPr>
          <a:xfrm>
            <a:off x="8429057" y="4630728"/>
            <a:ext cx="16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software application on hardware platform with APIs.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CF53AE6D-ACE8-4E6C-9684-49E91C415FAC}"/>
              </a:ext>
            </a:extLst>
          </p:cNvPr>
          <p:cNvSpPr txBox="1">
            <a:spLocks/>
          </p:cNvSpPr>
          <p:nvPr/>
        </p:nvSpPr>
        <p:spPr>
          <a:xfrm>
            <a:off x="8429057" y="386701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Vitis</a:t>
            </a:r>
          </a:p>
        </p:txBody>
      </p:sp>
      <p:pic>
        <p:nvPicPr>
          <p:cNvPr id="40" name="圖片版面配置區 39">
            <a:extLst>
              <a:ext uri="{FF2B5EF4-FFF2-40B4-BE49-F238E27FC236}">
                <a16:creationId xmlns:a16="http://schemas.microsoft.com/office/drawing/2014/main" id="{58C2E183-DBAC-1244-B623-E7CE1D9D6575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971"/>
          <a:stretch>
            <a:fillRect/>
          </a:stretch>
        </p:blipFill>
        <p:spPr>
          <a:xfrm>
            <a:off x="1890713" y="1658938"/>
            <a:ext cx="2124075" cy="2095500"/>
          </a:xfrm>
        </p:spPr>
      </p:pic>
      <p:pic>
        <p:nvPicPr>
          <p:cNvPr id="45" name="圖片版面配置區 44">
            <a:extLst>
              <a:ext uri="{FF2B5EF4-FFF2-40B4-BE49-F238E27FC236}">
                <a16:creationId xmlns:a16="http://schemas.microsoft.com/office/drawing/2014/main" id="{BAD8140F-4131-DF4F-8CC7-FE89F07C8FD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51272"/>
          <a:stretch/>
        </p:blipFill>
        <p:spPr>
          <a:xfrm>
            <a:off x="5100638" y="1660525"/>
            <a:ext cx="2122487" cy="2095500"/>
          </a:xfrm>
        </p:spPr>
      </p:pic>
      <p:pic>
        <p:nvPicPr>
          <p:cNvPr id="46" name="圖片版面配置區 45">
            <a:extLst>
              <a:ext uri="{FF2B5EF4-FFF2-40B4-BE49-F238E27FC236}">
                <a16:creationId xmlns:a16="http://schemas.microsoft.com/office/drawing/2014/main" id="{5EFD2561-4224-864B-B79B-036C4706EBC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/>
          <a:srcRect l="-9" t="-769" r="48047" b="769"/>
          <a:stretch/>
        </p:blipFill>
        <p:spPr>
          <a:xfrm>
            <a:off x="8194675" y="1658938"/>
            <a:ext cx="2124075" cy="2095500"/>
          </a:xfrm>
          <a:prstGeom prst="rect">
            <a:avLst/>
          </a:prstGeom>
        </p:spPr>
      </p:pic>
      <p:pic>
        <p:nvPicPr>
          <p:cNvPr id="1026" name="Picture 2" descr="Training: High-Level Synthesis with the Vitis HLS Tool -- MVD Training">
            <a:extLst>
              <a:ext uri="{FF2B5EF4-FFF2-40B4-BE49-F238E27FC236}">
                <a16:creationId xmlns:a16="http://schemas.microsoft.com/office/drawing/2014/main" id="{D40B55D9-8CE6-8C42-B8E5-AC1E49AB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12" y="5826425"/>
            <a:ext cx="779342" cy="7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6" descr="Vitis Unified Software Platform">
            <a:extLst>
              <a:ext uri="{FF2B5EF4-FFF2-40B4-BE49-F238E27FC236}">
                <a16:creationId xmlns:a16="http://schemas.microsoft.com/office/drawing/2014/main" id="{B79ECFCD-192B-6B42-B69E-FABB7E22F9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4" name="Picture 10" descr="Xilinx Vitis Core Development Kit + PetaLinux 2021.1 – Downloadly">
            <a:extLst>
              <a:ext uri="{FF2B5EF4-FFF2-40B4-BE49-F238E27FC236}">
                <a16:creationId xmlns:a16="http://schemas.microsoft.com/office/drawing/2014/main" id="{4C4DCBCB-900E-9D43-A045-05312F9E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10" y="5967983"/>
            <a:ext cx="507649" cy="50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con Request] Vivado Design Suite · Issue #1615 ·  PapirusDevelopmentTeam/papirus-icon-theme · GitHub">
            <a:extLst>
              <a:ext uri="{FF2B5EF4-FFF2-40B4-BE49-F238E27FC236}">
                <a16:creationId xmlns:a16="http://schemas.microsoft.com/office/drawing/2014/main" id="{95EEBF52-FB14-4D4C-929D-BE4F874B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550" y="5873694"/>
            <a:ext cx="694738" cy="69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427B1-D417-B44A-AF0A-ACB02854AD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69DE80F-A26F-324B-9D27-5C8191784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/>
              <a:t>Pynq</a:t>
            </a:r>
            <a:r>
              <a:rPr lang="en-US" altLang="zh-TW" dirty="0"/>
              <a:t> Z2 Board settings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9819475-30E2-E24E-AA4D-77210B1B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91" y="1619177"/>
            <a:ext cx="6532418" cy="4899314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B1CF2C0-F5F0-BF49-BB48-75255DF73575}"/>
              </a:ext>
            </a:extLst>
          </p:cNvPr>
          <p:cNvCxnSpPr>
            <a:cxnSpLocks/>
          </p:cNvCxnSpPr>
          <p:nvPr/>
        </p:nvCxnSpPr>
        <p:spPr>
          <a:xfrm flipV="1">
            <a:off x="2147455" y="5798127"/>
            <a:ext cx="2521527" cy="2216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5039B1-5863-6841-93E7-DF028A6042DA}"/>
              </a:ext>
            </a:extLst>
          </p:cNvPr>
          <p:cNvCxnSpPr>
            <a:cxnSpLocks/>
          </p:cNvCxnSpPr>
          <p:nvPr/>
        </p:nvCxnSpPr>
        <p:spPr>
          <a:xfrm flipH="1">
            <a:off x="8773391" y="2592742"/>
            <a:ext cx="1177636" cy="11549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49BE452-E2C2-F547-BFFC-C733FA9F300A}"/>
              </a:ext>
            </a:extLst>
          </p:cNvPr>
          <p:cNvSpPr txBox="1"/>
          <p:nvPr/>
        </p:nvSpPr>
        <p:spPr>
          <a:xfrm>
            <a:off x="392802" y="583513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Power -&gt; USB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68DC6D8-1CB8-964C-BE47-7EB9A58FD934}"/>
              </a:ext>
            </a:extLst>
          </p:cNvPr>
          <p:cNvSpPr txBox="1"/>
          <p:nvPr/>
        </p:nvSpPr>
        <p:spPr>
          <a:xfrm>
            <a:off x="10001955" y="24080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Program-&gt; JTAG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8E3CE4E-B5AF-EB43-9AFD-088D15EEF110}"/>
              </a:ext>
            </a:extLst>
          </p:cNvPr>
          <p:cNvCxnSpPr>
            <a:cxnSpLocks/>
          </p:cNvCxnSpPr>
          <p:nvPr/>
        </p:nvCxnSpPr>
        <p:spPr>
          <a:xfrm>
            <a:off x="1899805" y="4068834"/>
            <a:ext cx="1664277" cy="66942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5188686-59BB-2845-8413-D68019A61F59}"/>
              </a:ext>
            </a:extLst>
          </p:cNvPr>
          <p:cNvSpPr txBox="1"/>
          <p:nvPr/>
        </p:nvSpPr>
        <p:spPr>
          <a:xfrm>
            <a:off x="538089" y="38054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USB to PC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1DCD25-2DA8-B14E-B44E-087D6212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48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Vitis Development Flow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764B49E-C1B8-4637-A382-31B55D998655}"/>
              </a:ext>
            </a:extLst>
          </p:cNvPr>
          <p:cNvSpPr/>
          <p:nvPr/>
        </p:nvSpPr>
        <p:spPr>
          <a:xfrm>
            <a:off x="949611" y="38692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1150F9-7F06-4C77-8B30-44A86B25F715}"/>
              </a:ext>
            </a:extLst>
          </p:cNvPr>
          <p:cNvSpPr/>
          <p:nvPr/>
        </p:nvSpPr>
        <p:spPr>
          <a:xfrm flipH="1">
            <a:off x="1476455" y="3787396"/>
            <a:ext cx="261716" cy="26171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CE22BD83-6058-4EB4-A481-D2EFD59C8582}"/>
              </a:ext>
            </a:extLst>
          </p:cNvPr>
          <p:cNvSpPr/>
          <p:nvPr/>
        </p:nvSpPr>
        <p:spPr>
          <a:xfrm>
            <a:off x="977243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6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id="{A6FC221C-1300-4C61-84DF-893CB82D6B24}"/>
              </a:ext>
            </a:extLst>
          </p:cNvPr>
          <p:cNvGrpSpPr/>
          <p:nvPr/>
        </p:nvGrpSpPr>
        <p:grpSpPr>
          <a:xfrm>
            <a:off x="977243" y="4626410"/>
            <a:ext cx="1260140" cy="1032371"/>
            <a:chOff x="602568" y="4345057"/>
            <a:chExt cx="1260140" cy="1032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6F05CD-7226-4C62-A7AB-BA6F07FF54BB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Vitis HLS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6FB89-A3B8-4B80-8ED1-087D018C1948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Write function and optimize function with design space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exploration.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95513D-D3EA-4FB0-A4AE-FBF7343CDAFD}"/>
              </a:ext>
            </a:extLst>
          </p:cNvPr>
          <p:cNvSpPr txBox="1"/>
          <p:nvPr/>
        </p:nvSpPr>
        <p:spPr>
          <a:xfrm>
            <a:off x="977243" y="3321737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1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778983-9DCA-4F53-A3A1-11ACAAAB3451}"/>
              </a:ext>
            </a:extLst>
          </p:cNvPr>
          <p:cNvSpPr/>
          <p:nvPr/>
        </p:nvSpPr>
        <p:spPr>
          <a:xfrm flipH="1">
            <a:off x="5941515" y="37801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2CAC82EB-B75B-4C65-AE7F-21A40C72C56C}"/>
              </a:ext>
            </a:extLst>
          </p:cNvPr>
          <p:cNvSpPr/>
          <p:nvPr/>
        </p:nvSpPr>
        <p:spPr>
          <a:xfrm>
            <a:off x="5442303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3782C3AC-C0AD-4CBF-BCCD-6B55BB8D0915}"/>
              </a:ext>
            </a:extLst>
          </p:cNvPr>
          <p:cNvGrpSpPr/>
          <p:nvPr/>
        </p:nvGrpSpPr>
        <p:grpSpPr>
          <a:xfrm>
            <a:off x="5442303" y="4626407"/>
            <a:ext cx="1260140" cy="1031144"/>
            <a:chOff x="3967628" y="4345057"/>
            <a:chExt cx="1260140" cy="701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17BBB-4ADB-452F-923D-01483892C64B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System level design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F38912-FFED-4DBC-9496-B207A420D5EE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37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Use block diagram to design system with different IPs.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479A752-0D5F-4169-943B-697ABBB10780}"/>
              </a:ext>
            </a:extLst>
          </p:cNvPr>
          <p:cNvSpPr txBox="1"/>
          <p:nvPr/>
        </p:nvSpPr>
        <p:spPr>
          <a:xfrm>
            <a:off x="5442303" y="331444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3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9F6B78-9CF0-4E2C-B385-C1EA691BE863}"/>
              </a:ext>
            </a:extLst>
          </p:cNvPr>
          <p:cNvSpPr/>
          <p:nvPr/>
        </p:nvSpPr>
        <p:spPr>
          <a:xfrm flipH="1">
            <a:off x="10406573" y="3785434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7F113D51-73BE-4F3F-831B-32EBECB4F6EA}"/>
              </a:ext>
            </a:extLst>
          </p:cNvPr>
          <p:cNvSpPr/>
          <p:nvPr/>
        </p:nvSpPr>
        <p:spPr>
          <a:xfrm>
            <a:off x="9907361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" name="그룹 26">
            <a:extLst>
              <a:ext uri="{FF2B5EF4-FFF2-40B4-BE49-F238E27FC236}">
                <a16:creationId xmlns:a16="http://schemas.microsoft.com/office/drawing/2014/main" id="{1DAB0E7B-21F5-4B2E-BA7A-DAB02B009755}"/>
              </a:ext>
            </a:extLst>
          </p:cNvPr>
          <p:cNvGrpSpPr/>
          <p:nvPr/>
        </p:nvGrpSpPr>
        <p:grpSpPr>
          <a:xfrm>
            <a:off x="9907361" y="4626414"/>
            <a:ext cx="1260140" cy="1236235"/>
            <a:chOff x="7332687" y="4345057"/>
            <a:chExt cx="1260140" cy="759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77358F-8F24-45C3-9955-20886CB9EDE6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Design software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67B71A-879F-4077-91F6-A1905947BD01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43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Use Vitis to design Data accelerated computing application.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BC111F-A111-488E-8F1A-1853EDE45769}"/>
              </a:ext>
            </a:extLst>
          </p:cNvPr>
          <p:cNvSpPr txBox="1"/>
          <p:nvPr/>
        </p:nvSpPr>
        <p:spPr>
          <a:xfrm>
            <a:off x="9907361" y="3319775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5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7423F3-768C-4CD1-847E-79EED30FC91D}"/>
              </a:ext>
            </a:extLst>
          </p:cNvPr>
          <p:cNvSpPr/>
          <p:nvPr/>
        </p:nvSpPr>
        <p:spPr>
          <a:xfrm rot="10800000" flipH="1">
            <a:off x="3708985" y="37812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E48DF0E8-2FAA-4CD9-A4CB-00963E468BEC}"/>
              </a:ext>
            </a:extLst>
          </p:cNvPr>
          <p:cNvSpPr/>
          <p:nvPr/>
        </p:nvSpPr>
        <p:spPr>
          <a:xfrm rot="10800000">
            <a:off x="3209773" y="1766137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그룹 5">
            <a:extLst>
              <a:ext uri="{FF2B5EF4-FFF2-40B4-BE49-F238E27FC236}">
                <a16:creationId xmlns:a16="http://schemas.microsoft.com/office/drawing/2014/main" id="{FDA7AEE7-6442-4D06-AA72-C8DA2E7E6C8F}"/>
              </a:ext>
            </a:extLst>
          </p:cNvPr>
          <p:cNvGrpSpPr/>
          <p:nvPr/>
        </p:nvGrpSpPr>
        <p:grpSpPr>
          <a:xfrm>
            <a:off x="3209773" y="1899135"/>
            <a:ext cx="1260140" cy="1017174"/>
            <a:chOff x="2286794" y="1617783"/>
            <a:chExt cx="1260140" cy="10171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2069DF-F57E-4A9F-A9B7-0E4196569E00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Co-Sim/Gen IP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10A5F-4752-48B9-97CC-4B87C7638566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Make sure the code work in RTL as we expected and export RTL IP.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F4984A-621C-451A-A9CD-8DA45C12E22F}"/>
              </a:ext>
            </a:extLst>
          </p:cNvPr>
          <p:cNvSpPr txBox="1"/>
          <p:nvPr/>
        </p:nvSpPr>
        <p:spPr>
          <a:xfrm>
            <a:off x="3209773" y="417005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3A7903-F910-4136-9ACA-87A877D4A2A9}"/>
              </a:ext>
            </a:extLst>
          </p:cNvPr>
          <p:cNvSpPr/>
          <p:nvPr/>
        </p:nvSpPr>
        <p:spPr>
          <a:xfrm rot="10800000" flipH="1">
            <a:off x="8174045" y="3780398"/>
            <a:ext cx="261716" cy="261716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8">
            <a:extLst>
              <a:ext uri="{FF2B5EF4-FFF2-40B4-BE49-F238E27FC236}">
                <a16:creationId xmlns:a16="http://schemas.microsoft.com/office/drawing/2014/main" id="{366206C6-7E04-4BFA-A040-BEA054A14090}"/>
              </a:ext>
            </a:extLst>
          </p:cNvPr>
          <p:cNvSpPr/>
          <p:nvPr/>
        </p:nvSpPr>
        <p:spPr>
          <a:xfrm rot="10800000">
            <a:off x="7674833" y="1780995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0" name="그룹 2">
            <a:extLst>
              <a:ext uri="{FF2B5EF4-FFF2-40B4-BE49-F238E27FC236}">
                <a16:creationId xmlns:a16="http://schemas.microsoft.com/office/drawing/2014/main" id="{E53D9EF8-ADB7-43A9-A0F9-947D9ACB6AB0}"/>
              </a:ext>
            </a:extLst>
          </p:cNvPr>
          <p:cNvGrpSpPr/>
          <p:nvPr/>
        </p:nvGrpSpPr>
        <p:grpSpPr>
          <a:xfrm>
            <a:off x="7674833" y="1913993"/>
            <a:ext cx="1260140" cy="1247925"/>
            <a:chOff x="5688124" y="1632641"/>
            <a:chExt cx="1260140" cy="7147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5429D2-A206-4B69-9467-A853D1F92879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Export hardware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BBA36C-447E-43FC-89A3-F9EE5F8D92B8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405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Generate bitstream and XSA file for HW/SW co-design.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EB1827-1226-46A4-8988-5071421A2F50}"/>
              </a:ext>
            </a:extLst>
          </p:cNvPr>
          <p:cNvSpPr txBox="1"/>
          <p:nvPr/>
        </p:nvSpPr>
        <p:spPr>
          <a:xfrm>
            <a:off x="7674833" y="4169219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4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658B4968-050C-7A48-901D-11417176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CBE48-D706-DB4E-A190-5E0B134DC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1D5F9908-1EDE-804F-AD64-D2792F3D215E}"/>
              </a:ext>
            </a:extLst>
          </p:cNvPr>
          <p:cNvGrpSpPr/>
          <p:nvPr/>
        </p:nvGrpSpPr>
        <p:grpSpPr>
          <a:xfrm>
            <a:off x="3581401" y="4457860"/>
            <a:ext cx="5211337" cy="2539776"/>
            <a:chOff x="756138" y="869027"/>
            <a:chExt cx="4815287" cy="2539776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09D88A9F-EE1C-DA4B-97F3-931BED346658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2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49352B82-4837-604E-BD10-A1A115C3ED3A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1" name="TextBox 12">
                <a:extLst>
                  <a:ext uri="{FF2B5EF4-FFF2-40B4-BE49-F238E27FC236}">
                    <a16:creationId xmlns:a16="http://schemas.microsoft.com/office/drawing/2014/main" id="{8A76CA9E-DD60-0442-8C72-9698EA3EA264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Lab1 MAC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7CAD9495-D44F-C94C-82EA-E516FACF69D3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Analysis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Interrupt or not in Vitis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074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9AB5C7-79BB-1843-8C8E-B9A39AD14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HLS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50F289-2F46-8C49-B1A3-3F059D2E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D017FD-BC10-F04B-A2A4-E6349525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82" y="2324109"/>
            <a:ext cx="5737588" cy="28516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1BE1B0-68A0-184E-9195-82DDFD087BE9}"/>
              </a:ext>
            </a:extLst>
          </p:cNvPr>
          <p:cNvSpPr/>
          <p:nvPr/>
        </p:nvSpPr>
        <p:spPr>
          <a:xfrm>
            <a:off x="6977670" y="2244329"/>
            <a:ext cx="41078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bundle=</a:t>
            </a:r>
            <a:r>
              <a:rPr lang="en" altLang="zh-TW" i="1" dirty="0"/>
              <a:t>&lt;string&gt;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:</a:t>
            </a:r>
          </a:p>
          <a:p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 Groups function arguments into AXI interface ports. By default, </a:t>
            </a:r>
            <a:r>
              <a:rPr lang="en" altLang="zh-TW" dirty="0" err="1">
                <a:solidFill>
                  <a:srgbClr val="000000"/>
                </a:solidFill>
                <a:latin typeface="Roboto" panose="020F0502020204030204" pitchFamily="34" charset="0"/>
              </a:rPr>
              <a:t>Vivado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 HLS groups all function arguments specified as an AXI4-Lite (</a:t>
            </a:r>
            <a:r>
              <a:rPr lang="en" altLang="zh-TW" dirty="0" err="1"/>
              <a:t>s_axilite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) interface into a single AXI4-Lite port.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4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</a:rPr>
              <a:t>How to do Analysis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3C59FF0-9FF3-074C-A695-78FD0FB93BC0}"/>
              </a:ext>
            </a:extLst>
          </p:cNvPr>
          <p:cNvGrpSpPr/>
          <p:nvPr/>
        </p:nvGrpSpPr>
        <p:grpSpPr>
          <a:xfrm>
            <a:off x="483181" y="2012906"/>
            <a:ext cx="5612819" cy="3860120"/>
            <a:chOff x="323529" y="2012906"/>
            <a:chExt cx="5612819" cy="38601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BF50002-96CD-4941-8713-4D91084F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" r="1" b="18780"/>
            <a:stretch/>
          </p:blipFill>
          <p:spPr>
            <a:xfrm>
              <a:off x="413579" y="3995121"/>
              <a:ext cx="2750815" cy="18779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8E91141-28C5-BB44-A990-D1436A913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9" y="2012906"/>
              <a:ext cx="2514984" cy="198221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631B3A6-4509-E14B-BC23-93CE5ED45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692"/>
            <a:stretch/>
          </p:blipFill>
          <p:spPr>
            <a:xfrm>
              <a:off x="2873012" y="2012906"/>
              <a:ext cx="3063336" cy="3777270"/>
            </a:xfrm>
            <a:prstGeom prst="rect">
              <a:avLst/>
            </a:prstGeom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321F408E-4BEF-C949-AAD7-4F777445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2906"/>
            <a:ext cx="5625721" cy="37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35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667</Words>
  <Application>Microsoft Macintosh PowerPoint</Application>
  <PresentationFormat>寬螢幕</PresentationFormat>
  <Paragraphs>138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Menlo</vt:lpstr>
      <vt:lpstr>Roboto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146</cp:revision>
  <dcterms:created xsi:type="dcterms:W3CDTF">2020-01-20T05:08:25Z</dcterms:created>
  <dcterms:modified xsi:type="dcterms:W3CDTF">2021-10-17T07:20:47Z</dcterms:modified>
</cp:coreProperties>
</file>